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notesMasterIdLst>
    <p:notesMasterId r:id="rId12"/>
  </p:notesMasterIdLst>
  <p:sldIdLst>
    <p:sldId id="257" r:id="rId2"/>
    <p:sldId id="267" r:id="rId3"/>
    <p:sldId id="270" r:id="rId4"/>
    <p:sldId id="268" r:id="rId5"/>
    <p:sldId id="262" r:id="rId6"/>
    <p:sldId id="264" r:id="rId7"/>
    <p:sldId id="256" r:id="rId8"/>
    <p:sldId id="269" r:id="rId9"/>
    <p:sldId id="266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3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87843"/>
  </p:normalViewPr>
  <p:slideViewPr>
    <p:cSldViewPr snapToGrid="0">
      <p:cViewPr>
        <p:scale>
          <a:sx n="80" d="100"/>
          <a:sy n="80" d="100"/>
        </p:scale>
        <p:origin x="184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C2522E-8636-46F8-9A42-DD7D7FD2221A}" type="doc">
      <dgm:prSet loTypeId="urn:microsoft.com/office/officeart/2005/8/layout/chevron1" loCatId="Inbox" qsTypeId="urn:microsoft.com/office/officeart/2005/8/quickstyle/simple1" qsCatId="simple" csTypeId="urn:microsoft.com/office/officeart/2005/8/colors/accent1_2" csCatId="accent1" phldr="1"/>
      <dgm:spPr/>
    </dgm:pt>
    <dgm:pt modelId="{18B9401B-9678-4778-BF5A-8A5CBFF02A70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1. Locate impoverished</a:t>
          </a:r>
          <a:r>
            <a:rPr lang="en-US" dirty="0"/>
            <a:t> farmers who own land close to fresh water</a:t>
          </a:r>
        </a:p>
      </dgm:t>
    </dgm:pt>
    <dgm:pt modelId="{FB2D38D6-B380-4BE4-8466-286B494FCA9C}" type="parTrans" cxnId="{BE75C231-723A-41A6-8034-E885A3EBDCBC}">
      <dgm:prSet/>
      <dgm:spPr/>
      <dgm:t>
        <a:bodyPr/>
        <a:lstStyle/>
        <a:p>
          <a:endParaRPr lang="en-US"/>
        </a:p>
      </dgm:t>
    </dgm:pt>
    <dgm:pt modelId="{61FE2C4A-BDCB-4B91-87DB-486506461FC5}" type="sibTrans" cxnId="{BE75C231-723A-41A6-8034-E885A3EBDCBC}">
      <dgm:prSet/>
      <dgm:spPr/>
      <dgm:t>
        <a:bodyPr/>
        <a:lstStyle/>
        <a:p>
          <a:endParaRPr lang="en-US"/>
        </a:p>
      </dgm:t>
    </dgm:pt>
    <dgm:pt modelId="{2A7EA564-8E18-40AF-A44D-64FEADFCE6E7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2. Lease solar p</a:t>
          </a:r>
          <a:r>
            <a:rPr lang="en-US" dirty="0"/>
            <a:t>owered water management systems and provide necessary inputs</a:t>
          </a:r>
        </a:p>
      </dgm:t>
    </dgm:pt>
    <dgm:pt modelId="{35A7DF0B-2250-41B2-BAC7-ABA1DDD72662}" type="parTrans" cxnId="{B8B333C8-3117-4E81-A5B5-18B906625628}">
      <dgm:prSet/>
      <dgm:spPr/>
      <dgm:t>
        <a:bodyPr/>
        <a:lstStyle/>
        <a:p>
          <a:endParaRPr lang="en-US"/>
        </a:p>
      </dgm:t>
    </dgm:pt>
    <dgm:pt modelId="{92D20E20-07F4-47DF-9DC9-5D3BEC36FEB7}" type="sibTrans" cxnId="{B8B333C8-3117-4E81-A5B5-18B906625628}">
      <dgm:prSet/>
      <dgm:spPr/>
      <dgm:t>
        <a:bodyPr/>
        <a:lstStyle/>
        <a:p>
          <a:endParaRPr lang="en-US"/>
        </a:p>
      </dgm:t>
    </dgm:pt>
    <dgm:pt modelId="{E0F571D3-A639-4EC6-8CEB-207DEF5BB5D3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3. Educate f</a:t>
          </a:r>
          <a:r>
            <a:rPr lang="en-US" dirty="0"/>
            <a:t>armers to increase yields and provide equipment maintenance</a:t>
          </a:r>
        </a:p>
      </dgm:t>
    </dgm:pt>
    <dgm:pt modelId="{9B8DAE4D-F2F7-4114-9429-91EEE885120D}" type="parTrans" cxnId="{1237B947-7DE2-4C2B-9DFB-59F3A1879302}">
      <dgm:prSet/>
      <dgm:spPr/>
      <dgm:t>
        <a:bodyPr/>
        <a:lstStyle/>
        <a:p>
          <a:endParaRPr lang="en-US"/>
        </a:p>
      </dgm:t>
    </dgm:pt>
    <dgm:pt modelId="{C61D34F6-286E-496A-8966-1B6A445F7502}" type="sibTrans" cxnId="{1237B947-7DE2-4C2B-9DFB-59F3A1879302}">
      <dgm:prSet/>
      <dgm:spPr/>
      <dgm:t>
        <a:bodyPr/>
        <a:lstStyle/>
        <a:p>
          <a:endParaRPr lang="en-US"/>
        </a:p>
      </dgm:t>
    </dgm:pt>
    <dgm:pt modelId="{44DB100C-2729-438A-93CA-D2A8CC389728}" type="pres">
      <dgm:prSet presAssocID="{25C2522E-8636-46F8-9A42-DD7D7FD2221A}" presName="Name0" presStyleCnt="0">
        <dgm:presLayoutVars>
          <dgm:dir/>
          <dgm:animLvl val="lvl"/>
          <dgm:resizeHandles val="exact"/>
        </dgm:presLayoutVars>
      </dgm:prSet>
      <dgm:spPr/>
    </dgm:pt>
    <dgm:pt modelId="{8D754D34-4A72-4AB8-A05F-6DFD40EFD637}" type="pres">
      <dgm:prSet presAssocID="{18B9401B-9678-4778-BF5A-8A5CBFF02A7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C612D65-C5B1-4038-A0B5-65C7B6F27DF1}" type="pres">
      <dgm:prSet presAssocID="{61FE2C4A-BDCB-4B91-87DB-486506461FC5}" presName="parTxOnlySpace" presStyleCnt="0"/>
      <dgm:spPr/>
    </dgm:pt>
    <dgm:pt modelId="{89B535DD-12B6-4DF5-BAF9-183BC5AC868C}" type="pres">
      <dgm:prSet presAssocID="{2A7EA564-8E18-40AF-A44D-64FEADFCE6E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AB5B154-74E8-4E72-A842-667BB925C75F}" type="pres">
      <dgm:prSet presAssocID="{92D20E20-07F4-47DF-9DC9-5D3BEC36FEB7}" presName="parTxOnlySpace" presStyleCnt="0"/>
      <dgm:spPr/>
    </dgm:pt>
    <dgm:pt modelId="{54C3C410-340D-493C-9E01-6322771F0C47}" type="pres">
      <dgm:prSet presAssocID="{E0F571D3-A639-4EC6-8CEB-207DEF5BB5D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9F90E42E-B544-49B6-AD82-DEAADA28F117}" type="presOf" srcId="{E0F571D3-A639-4EC6-8CEB-207DEF5BB5D3}" destId="{54C3C410-340D-493C-9E01-6322771F0C47}" srcOrd="0" destOrd="0" presId="urn:microsoft.com/office/officeart/2005/8/layout/chevron1"/>
    <dgm:cxn modelId="{BE75C231-723A-41A6-8034-E885A3EBDCBC}" srcId="{25C2522E-8636-46F8-9A42-DD7D7FD2221A}" destId="{18B9401B-9678-4778-BF5A-8A5CBFF02A70}" srcOrd="0" destOrd="0" parTransId="{FB2D38D6-B380-4BE4-8466-286B494FCA9C}" sibTransId="{61FE2C4A-BDCB-4B91-87DB-486506461FC5}"/>
    <dgm:cxn modelId="{D7895C51-1B0A-42CA-BD0B-6411A68C836E}" type="presOf" srcId="{2A7EA564-8E18-40AF-A44D-64FEADFCE6E7}" destId="{89B535DD-12B6-4DF5-BAF9-183BC5AC868C}" srcOrd="0" destOrd="0" presId="urn:microsoft.com/office/officeart/2005/8/layout/chevron1"/>
    <dgm:cxn modelId="{B8B333C8-3117-4E81-A5B5-18B906625628}" srcId="{25C2522E-8636-46F8-9A42-DD7D7FD2221A}" destId="{2A7EA564-8E18-40AF-A44D-64FEADFCE6E7}" srcOrd="1" destOrd="0" parTransId="{35A7DF0B-2250-41B2-BAC7-ABA1DDD72662}" sibTransId="{92D20E20-07F4-47DF-9DC9-5D3BEC36FEB7}"/>
    <dgm:cxn modelId="{1237B947-7DE2-4C2B-9DFB-59F3A1879302}" srcId="{25C2522E-8636-46F8-9A42-DD7D7FD2221A}" destId="{E0F571D3-A639-4EC6-8CEB-207DEF5BB5D3}" srcOrd="2" destOrd="0" parTransId="{9B8DAE4D-F2F7-4114-9429-91EEE885120D}" sibTransId="{C61D34F6-286E-496A-8966-1B6A445F7502}"/>
    <dgm:cxn modelId="{8521C0F3-F1A8-47F7-BF68-947CD26B30D0}" type="presOf" srcId="{18B9401B-9678-4778-BF5A-8A5CBFF02A70}" destId="{8D754D34-4A72-4AB8-A05F-6DFD40EFD637}" srcOrd="0" destOrd="0" presId="urn:microsoft.com/office/officeart/2005/8/layout/chevron1"/>
    <dgm:cxn modelId="{26EAD6A9-AE68-4F20-B0E9-067AFC04AD2E}" type="presOf" srcId="{25C2522E-8636-46F8-9A42-DD7D7FD2221A}" destId="{44DB100C-2729-438A-93CA-D2A8CC389728}" srcOrd="0" destOrd="0" presId="urn:microsoft.com/office/officeart/2005/8/layout/chevron1"/>
    <dgm:cxn modelId="{C3C03770-9D61-471E-B343-4716F8D04E43}" type="presParOf" srcId="{44DB100C-2729-438A-93CA-D2A8CC389728}" destId="{8D754D34-4A72-4AB8-A05F-6DFD40EFD637}" srcOrd="0" destOrd="0" presId="urn:microsoft.com/office/officeart/2005/8/layout/chevron1"/>
    <dgm:cxn modelId="{DD7B7CA9-5C2C-49FB-B23C-40F3C188818A}" type="presParOf" srcId="{44DB100C-2729-438A-93CA-D2A8CC389728}" destId="{8C612D65-C5B1-4038-A0B5-65C7B6F27DF1}" srcOrd="1" destOrd="0" presId="urn:microsoft.com/office/officeart/2005/8/layout/chevron1"/>
    <dgm:cxn modelId="{CAE4F1D4-E22A-4418-A375-21862B5D5494}" type="presParOf" srcId="{44DB100C-2729-438A-93CA-D2A8CC389728}" destId="{89B535DD-12B6-4DF5-BAF9-183BC5AC868C}" srcOrd="2" destOrd="0" presId="urn:microsoft.com/office/officeart/2005/8/layout/chevron1"/>
    <dgm:cxn modelId="{4B18CF91-9130-42BC-B627-09C1AAFAF472}" type="presParOf" srcId="{44DB100C-2729-438A-93CA-D2A8CC389728}" destId="{5AB5B154-74E8-4E72-A842-667BB925C75F}" srcOrd="3" destOrd="0" presId="urn:microsoft.com/office/officeart/2005/8/layout/chevron1"/>
    <dgm:cxn modelId="{E83CB981-3D05-40D4-B38D-5B5382B454B7}" type="presParOf" srcId="{44DB100C-2729-438A-93CA-D2A8CC389728}" destId="{54C3C410-340D-493C-9E01-6322771F0C4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C2522E-8636-46F8-9A42-DD7D7FD2221A}" type="doc">
      <dgm:prSet loTypeId="urn:microsoft.com/office/officeart/2005/8/layout/chevron1" loCatId="Inbox" qsTypeId="urn:microsoft.com/office/officeart/2005/8/quickstyle/simple1" qsCatId="simple" csTypeId="urn:microsoft.com/office/officeart/2005/8/colors/accent1_2" csCatId="accent1" phldr="1"/>
      <dgm:spPr/>
    </dgm:pt>
    <dgm:pt modelId="{18B9401B-9678-4778-BF5A-8A5CBFF02A70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4. Buy produce directly from micro farmers at a fair market rate</a:t>
          </a:r>
        </a:p>
      </dgm:t>
    </dgm:pt>
    <dgm:pt modelId="{FB2D38D6-B380-4BE4-8466-286B494FCA9C}" type="parTrans" cxnId="{BE75C231-723A-41A6-8034-E885A3EBDCBC}">
      <dgm:prSet/>
      <dgm:spPr/>
      <dgm:t>
        <a:bodyPr/>
        <a:lstStyle/>
        <a:p>
          <a:endParaRPr lang="en-US"/>
        </a:p>
      </dgm:t>
    </dgm:pt>
    <dgm:pt modelId="{61FE2C4A-BDCB-4B91-87DB-486506461FC5}" type="sibTrans" cxnId="{BE75C231-723A-41A6-8034-E885A3EBDCBC}">
      <dgm:prSet/>
      <dgm:spPr/>
      <dgm:t>
        <a:bodyPr/>
        <a:lstStyle/>
        <a:p>
          <a:endParaRPr lang="en-US"/>
        </a:p>
      </dgm:t>
    </dgm:pt>
    <dgm:pt modelId="{2A7EA564-8E18-40AF-A44D-64FEADFCE6E7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5. Sell micro farm produce to the international market</a:t>
          </a:r>
        </a:p>
      </dgm:t>
    </dgm:pt>
    <dgm:pt modelId="{35A7DF0B-2250-41B2-BAC7-ABA1DDD72662}" type="parTrans" cxnId="{B8B333C8-3117-4E81-A5B5-18B906625628}">
      <dgm:prSet/>
      <dgm:spPr/>
      <dgm:t>
        <a:bodyPr/>
        <a:lstStyle/>
        <a:p>
          <a:endParaRPr lang="en-US"/>
        </a:p>
      </dgm:t>
    </dgm:pt>
    <dgm:pt modelId="{92D20E20-07F4-47DF-9DC9-5D3BEC36FEB7}" type="sibTrans" cxnId="{B8B333C8-3117-4E81-A5B5-18B906625628}">
      <dgm:prSet/>
      <dgm:spPr/>
      <dgm:t>
        <a:bodyPr/>
        <a:lstStyle/>
        <a:p>
          <a:endParaRPr lang="en-US"/>
        </a:p>
      </dgm:t>
    </dgm:pt>
    <dgm:pt modelId="{E0F571D3-A639-4EC6-8CEB-207DEF5BB5D3}">
      <dgm:prSet phldrT="[Text]"/>
      <dgm:spPr/>
      <dgm:t>
        <a:bodyPr/>
        <a:lstStyle/>
        <a:p>
          <a:r>
            <a:rPr lang="en-US" dirty="0"/>
            <a:t>6. Use profits to pay back equipment suppliers</a:t>
          </a:r>
        </a:p>
      </dgm:t>
    </dgm:pt>
    <dgm:pt modelId="{9B8DAE4D-F2F7-4114-9429-91EEE885120D}" type="parTrans" cxnId="{1237B947-7DE2-4C2B-9DFB-59F3A1879302}">
      <dgm:prSet/>
      <dgm:spPr/>
      <dgm:t>
        <a:bodyPr/>
        <a:lstStyle/>
        <a:p>
          <a:endParaRPr lang="en-US"/>
        </a:p>
      </dgm:t>
    </dgm:pt>
    <dgm:pt modelId="{C61D34F6-286E-496A-8966-1B6A445F7502}" type="sibTrans" cxnId="{1237B947-7DE2-4C2B-9DFB-59F3A1879302}">
      <dgm:prSet/>
      <dgm:spPr/>
      <dgm:t>
        <a:bodyPr/>
        <a:lstStyle/>
        <a:p>
          <a:endParaRPr lang="en-US"/>
        </a:p>
      </dgm:t>
    </dgm:pt>
    <dgm:pt modelId="{44DB100C-2729-438A-93CA-D2A8CC389728}" type="pres">
      <dgm:prSet presAssocID="{25C2522E-8636-46F8-9A42-DD7D7FD2221A}" presName="Name0" presStyleCnt="0">
        <dgm:presLayoutVars>
          <dgm:dir/>
          <dgm:animLvl val="lvl"/>
          <dgm:resizeHandles val="exact"/>
        </dgm:presLayoutVars>
      </dgm:prSet>
      <dgm:spPr/>
    </dgm:pt>
    <dgm:pt modelId="{8D754D34-4A72-4AB8-A05F-6DFD40EFD637}" type="pres">
      <dgm:prSet presAssocID="{18B9401B-9678-4778-BF5A-8A5CBFF02A7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C612D65-C5B1-4038-A0B5-65C7B6F27DF1}" type="pres">
      <dgm:prSet presAssocID="{61FE2C4A-BDCB-4B91-87DB-486506461FC5}" presName="parTxOnlySpace" presStyleCnt="0"/>
      <dgm:spPr/>
    </dgm:pt>
    <dgm:pt modelId="{89B535DD-12B6-4DF5-BAF9-183BC5AC868C}" type="pres">
      <dgm:prSet presAssocID="{2A7EA564-8E18-40AF-A44D-64FEADFCE6E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AB5B154-74E8-4E72-A842-667BB925C75F}" type="pres">
      <dgm:prSet presAssocID="{92D20E20-07F4-47DF-9DC9-5D3BEC36FEB7}" presName="parTxOnlySpace" presStyleCnt="0"/>
      <dgm:spPr/>
    </dgm:pt>
    <dgm:pt modelId="{54C3C410-340D-493C-9E01-6322771F0C47}" type="pres">
      <dgm:prSet presAssocID="{E0F571D3-A639-4EC6-8CEB-207DEF5BB5D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9F90E42E-B544-49B6-AD82-DEAADA28F117}" type="presOf" srcId="{E0F571D3-A639-4EC6-8CEB-207DEF5BB5D3}" destId="{54C3C410-340D-493C-9E01-6322771F0C47}" srcOrd="0" destOrd="0" presId="urn:microsoft.com/office/officeart/2005/8/layout/chevron1"/>
    <dgm:cxn modelId="{BE75C231-723A-41A6-8034-E885A3EBDCBC}" srcId="{25C2522E-8636-46F8-9A42-DD7D7FD2221A}" destId="{18B9401B-9678-4778-BF5A-8A5CBFF02A70}" srcOrd="0" destOrd="0" parTransId="{FB2D38D6-B380-4BE4-8466-286B494FCA9C}" sibTransId="{61FE2C4A-BDCB-4B91-87DB-486506461FC5}"/>
    <dgm:cxn modelId="{D7895C51-1B0A-42CA-BD0B-6411A68C836E}" type="presOf" srcId="{2A7EA564-8E18-40AF-A44D-64FEADFCE6E7}" destId="{89B535DD-12B6-4DF5-BAF9-183BC5AC868C}" srcOrd="0" destOrd="0" presId="urn:microsoft.com/office/officeart/2005/8/layout/chevron1"/>
    <dgm:cxn modelId="{B8B333C8-3117-4E81-A5B5-18B906625628}" srcId="{25C2522E-8636-46F8-9A42-DD7D7FD2221A}" destId="{2A7EA564-8E18-40AF-A44D-64FEADFCE6E7}" srcOrd="1" destOrd="0" parTransId="{35A7DF0B-2250-41B2-BAC7-ABA1DDD72662}" sibTransId="{92D20E20-07F4-47DF-9DC9-5D3BEC36FEB7}"/>
    <dgm:cxn modelId="{1237B947-7DE2-4C2B-9DFB-59F3A1879302}" srcId="{25C2522E-8636-46F8-9A42-DD7D7FD2221A}" destId="{E0F571D3-A639-4EC6-8CEB-207DEF5BB5D3}" srcOrd="2" destOrd="0" parTransId="{9B8DAE4D-F2F7-4114-9429-91EEE885120D}" sibTransId="{C61D34F6-286E-496A-8966-1B6A445F7502}"/>
    <dgm:cxn modelId="{8521C0F3-F1A8-47F7-BF68-947CD26B30D0}" type="presOf" srcId="{18B9401B-9678-4778-BF5A-8A5CBFF02A70}" destId="{8D754D34-4A72-4AB8-A05F-6DFD40EFD637}" srcOrd="0" destOrd="0" presId="urn:microsoft.com/office/officeart/2005/8/layout/chevron1"/>
    <dgm:cxn modelId="{26EAD6A9-AE68-4F20-B0E9-067AFC04AD2E}" type="presOf" srcId="{25C2522E-8636-46F8-9A42-DD7D7FD2221A}" destId="{44DB100C-2729-438A-93CA-D2A8CC389728}" srcOrd="0" destOrd="0" presId="urn:microsoft.com/office/officeart/2005/8/layout/chevron1"/>
    <dgm:cxn modelId="{C3C03770-9D61-471E-B343-4716F8D04E43}" type="presParOf" srcId="{44DB100C-2729-438A-93CA-D2A8CC389728}" destId="{8D754D34-4A72-4AB8-A05F-6DFD40EFD637}" srcOrd="0" destOrd="0" presId="urn:microsoft.com/office/officeart/2005/8/layout/chevron1"/>
    <dgm:cxn modelId="{DD7B7CA9-5C2C-49FB-B23C-40F3C188818A}" type="presParOf" srcId="{44DB100C-2729-438A-93CA-D2A8CC389728}" destId="{8C612D65-C5B1-4038-A0B5-65C7B6F27DF1}" srcOrd="1" destOrd="0" presId="urn:microsoft.com/office/officeart/2005/8/layout/chevron1"/>
    <dgm:cxn modelId="{CAE4F1D4-E22A-4418-A375-21862B5D5494}" type="presParOf" srcId="{44DB100C-2729-438A-93CA-D2A8CC389728}" destId="{89B535DD-12B6-4DF5-BAF9-183BC5AC868C}" srcOrd="2" destOrd="0" presId="urn:microsoft.com/office/officeart/2005/8/layout/chevron1"/>
    <dgm:cxn modelId="{4B18CF91-9130-42BC-B627-09C1AAFAF472}" type="presParOf" srcId="{44DB100C-2729-438A-93CA-D2A8CC389728}" destId="{5AB5B154-74E8-4E72-A842-667BB925C75F}" srcOrd="3" destOrd="0" presId="urn:microsoft.com/office/officeart/2005/8/layout/chevron1"/>
    <dgm:cxn modelId="{E83CB981-3D05-40D4-B38D-5B5382B454B7}" type="presParOf" srcId="{44DB100C-2729-438A-93CA-D2A8CC389728}" destId="{54C3C410-340D-493C-9E01-6322771F0C4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754D34-4A72-4AB8-A05F-6DFD40EFD637}">
      <dsp:nvSpPr>
        <dsp:cNvPr id="0" name=""/>
        <dsp:cNvSpPr/>
      </dsp:nvSpPr>
      <dsp:spPr>
        <a:xfrm>
          <a:off x="3080" y="1424994"/>
          <a:ext cx="3753370" cy="1501348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1"/>
              </a:solidFill>
            </a:rPr>
            <a:t>1. Locate impoverished</a:t>
          </a:r>
          <a:r>
            <a:rPr lang="en-US" sz="2000" kern="1200" dirty="0"/>
            <a:t> farmers who own land close to fresh water</a:t>
          </a:r>
        </a:p>
      </dsp:txBody>
      <dsp:txXfrm>
        <a:off x="753754" y="1424994"/>
        <a:ext cx="2252022" cy="1501348"/>
      </dsp:txXfrm>
    </dsp:sp>
    <dsp:sp modelId="{89B535DD-12B6-4DF5-BAF9-183BC5AC868C}">
      <dsp:nvSpPr>
        <dsp:cNvPr id="0" name=""/>
        <dsp:cNvSpPr/>
      </dsp:nvSpPr>
      <dsp:spPr>
        <a:xfrm>
          <a:off x="3381114" y="1424994"/>
          <a:ext cx="3753370" cy="150134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1"/>
              </a:solidFill>
            </a:rPr>
            <a:t>2. Lease solar p</a:t>
          </a:r>
          <a:r>
            <a:rPr lang="en-US" sz="2000" kern="1200" dirty="0"/>
            <a:t>owered water management systems and provide necessary inputs</a:t>
          </a:r>
        </a:p>
      </dsp:txBody>
      <dsp:txXfrm>
        <a:off x="4131788" y="1424994"/>
        <a:ext cx="2252022" cy="1501348"/>
      </dsp:txXfrm>
    </dsp:sp>
    <dsp:sp modelId="{54C3C410-340D-493C-9E01-6322771F0C47}">
      <dsp:nvSpPr>
        <dsp:cNvPr id="0" name=""/>
        <dsp:cNvSpPr/>
      </dsp:nvSpPr>
      <dsp:spPr>
        <a:xfrm>
          <a:off x="6759148" y="1424994"/>
          <a:ext cx="3753370" cy="1501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1"/>
              </a:solidFill>
            </a:rPr>
            <a:t>3. Educate f</a:t>
          </a:r>
          <a:r>
            <a:rPr lang="en-US" sz="2000" kern="1200" dirty="0"/>
            <a:t>armers to increase yields and provide equipment maintenance</a:t>
          </a:r>
        </a:p>
      </dsp:txBody>
      <dsp:txXfrm>
        <a:off x="7509822" y="1424994"/>
        <a:ext cx="2252022" cy="15013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754D34-4A72-4AB8-A05F-6DFD40EFD637}">
      <dsp:nvSpPr>
        <dsp:cNvPr id="0" name=""/>
        <dsp:cNvSpPr/>
      </dsp:nvSpPr>
      <dsp:spPr>
        <a:xfrm>
          <a:off x="3080" y="1424994"/>
          <a:ext cx="3753370" cy="1501348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4. Buy produce directly from micro farmers at a fair market rate</a:t>
          </a:r>
        </a:p>
      </dsp:txBody>
      <dsp:txXfrm>
        <a:off x="753754" y="1424994"/>
        <a:ext cx="2252022" cy="1501348"/>
      </dsp:txXfrm>
    </dsp:sp>
    <dsp:sp modelId="{89B535DD-12B6-4DF5-BAF9-183BC5AC868C}">
      <dsp:nvSpPr>
        <dsp:cNvPr id="0" name=""/>
        <dsp:cNvSpPr/>
      </dsp:nvSpPr>
      <dsp:spPr>
        <a:xfrm>
          <a:off x="3381114" y="1424994"/>
          <a:ext cx="3753370" cy="150134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5. Sell micro farm produce to the international market</a:t>
          </a:r>
        </a:p>
      </dsp:txBody>
      <dsp:txXfrm>
        <a:off x="4131788" y="1424994"/>
        <a:ext cx="2252022" cy="1501348"/>
      </dsp:txXfrm>
    </dsp:sp>
    <dsp:sp modelId="{54C3C410-340D-493C-9E01-6322771F0C47}">
      <dsp:nvSpPr>
        <dsp:cNvPr id="0" name=""/>
        <dsp:cNvSpPr/>
      </dsp:nvSpPr>
      <dsp:spPr>
        <a:xfrm>
          <a:off x="6759148" y="1424994"/>
          <a:ext cx="3753370" cy="1501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6. Use profits to pay back equipment suppliers</a:t>
          </a:r>
        </a:p>
      </dsp:txBody>
      <dsp:txXfrm>
        <a:off x="7509822" y="1424994"/>
        <a:ext cx="2252022" cy="1501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9503C-75A0-0242-A76B-0780160BED3A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7D29D-C4F7-2A44-8333-FE7CADF17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631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D29D-C4F7-2A44-8333-FE7CADF172E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309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Alternate pic?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D29D-C4F7-2A44-8333-FE7CADF172E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679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D29D-C4F7-2A44-8333-FE7CADF172E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304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D29D-C4F7-2A44-8333-FE7CADF172E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139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Letter</a:t>
            </a:r>
            <a:r>
              <a:rPr lang="en-GB" baseline="0" dirty="0" smtClean="0"/>
              <a:t> </a:t>
            </a:r>
            <a:r>
              <a:rPr lang="mr-IN" baseline="0" dirty="0" smtClean="0"/>
              <a:t>–</a:t>
            </a:r>
            <a:r>
              <a:rPr lang="en-GB" baseline="0" dirty="0" smtClean="0"/>
              <a:t>Statement -&gt; Where Text-Box is?</a:t>
            </a:r>
          </a:p>
          <a:p>
            <a:endParaRPr lang="en-GB" baseline="0" dirty="0" smtClean="0"/>
          </a:p>
          <a:p>
            <a:r>
              <a:rPr lang="en-GB" dirty="0" err="1" smtClean="0"/>
              <a:t>Grocom</a:t>
            </a:r>
            <a:r>
              <a:rPr lang="en-GB" dirty="0" smtClean="0"/>
              <a:t> will work in partnership with </a:t>
            </a:r>
            <a:r>
              <a:rPr lang="en-GB" dirty="0" err="1" smtClean="0"/>
              <a:t>Ulimi</a:t>
            </a:r>
            <a:r>
              <a:rPr lang="en-GB" dirty="0" smtClean="0"/>
              <a:t> Irrigation to pilot the first site in Cape </a:t>
            </a:r>
            <a:r>
              <a:rPr lang="en-GB" dirty="0" err="1" smtClean="0"/>
              <a:t>Maclear</a:t>
            </a:r>
            <a:r>
              <a:rPr lang="en-GB" dirty="0" smtClean="0"/>
              <a:t>.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D29D-C4F7-2A44-8333-FE7CADF172E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34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Hult</a:t>
            </a:r>
            <a:r>
              <a:rPr lang="en-GB" dirty="0" smtClean="0"/>
              <a:t> Prize</a:t>
            </a:r>
          </a:p>
          <a:p>
            <a:endParaRPr lang="en-GB" dirty="0" smtClean="0"/>
          </a:p>
          <a:p>
            <a:r>
              <a:rPr lang="en-GB" dirty="0" smtClean="0"/>
              <a:t>Names</a:t>
            </a:r>
          </a:p>
          <a:p>
            <a:endParaRPr lang="en-GB" dirty="0" smtClean="0"/>
          </a:p>
          <a:p>
            <a:r>
              <a:rPr lang="en-GB" dirty="0" smtClean="0"/>
              <a:t>Quote</a:t>
            </a:r>
          </a:p>
          <a:p>
            <a:endParaRPr lang="en-GB" dirty="0" smtClean="0"/>
          </a:p>
          <a:p>
            <a:r>
              <a:rPr lang="en-GB" dirty="0" smtClean="0"/>
              <a:t>Ending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D29D-C4F7-2A44-8333-FE7CADF172E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796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82487B-E866-47F6-BDB9-5A4B7C734C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D29596-1503-4099-BEE3-DF69DEC0F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CDA8BAA-4E8D-444F-A249-17A94EAED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89A1659-9B2F-485E-B0DB-A5719C613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630CCF3-EACD-4FEC-9A2A-D84B3442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149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E013BB8-DB87-4B17-87F7-162BD0DA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DCB49F7-CE20-4D8B-A8B0-D84975F07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30E9DA1-9035-4208-AB02-C08C4783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F31837B-8E67-4ADF-B1BF-DB88F1F2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89DC033-9C9F-4263-9055-232BC32A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116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F00C1F3-8548-4402-9D94-EEDBF50637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B898B90-33FA-4CFA-91AE-2F48E7F8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8EE6916-804F-48C8-B715-83C77F36F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1CCEC42-935D-472E-B1DC-A8D1AF86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5A0F178-04A3-4836-87E3-17C38B06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781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81A8BB-59C3-428D-BA89-EDDCBCD3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BA17A02-2100-442D-8510-1442D1D5E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2532A6C-3EBC-4A49-87A1-67AA78D6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644D89A-7975-41E5-A71C-FF5B05E72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1BAD32A-9506-46E7-910C-E8ACD148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698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BCA5F2-94F0-4289-92F2-CA0B591F0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2750870-65D5-4FF3-B121-73DCDE671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62B027-36D4-4181-B447-62F108E26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C6FCF1C-0582-4A80-862C-23A0DCE91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781BB6A-0DCF-4166-AFDA-DAB7528C1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27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9E9EDF-4155-4888-9143-76C449244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B6949C2-F16E-47A8-870D-6D200A38D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C1EF0BE-6C8C-4649-946F-09A9D49A2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6408686-40D0-4E12-8721-8E87533BA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3E25848-4A9E-49A2-A4B0-17633FC02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7FE6227-30FD-477D-B39C-A67B465D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253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0A2119-E9EF-4C4B-B01D-59254492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FBAD750-E656-412F-B2D2-077E8D470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BFB0676-6357-4BD7-B210-BD5561CE6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F267D74-7CB4-494E-8EBC-E6210FC76E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8B1EA72-0308-44EF-885C-44A71EBF00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D476BFD7-962E-4531-B224-9C997BF5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25BEEFED-A4C5-4BA1-A454-D94F46199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8CFF3D4-DE44-478E-B118-5ACCC8FCA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372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5870EF-8E9F-4934-9152-D0D4C49F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3FF4EDF-E402-48DF-8573-245A8BD89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D9F58A3-067B-45DE-AD1B-F95869C8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160335F-C401-4B9E-93C3-9AAA40F9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996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D51E0D8-E093-4BE0-AE46-77F4EC775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5243890-DE03-46AE-A86B-30005000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76E0DE5-CAA2-4CBE-AE6A-9C1487BE1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520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423AAE-71D9-4DED-B01F-75AEA1960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C2CBAF-8664-4E08-88E8-FECAC2E8A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2889FCF-2A68-4541-8C89-6DCAE2CED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A84E31C-268D-4E73-AD7D-99F2500B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E5C4F7B-380C-43C5-8A27-F6B5C2C6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6A5595B-3972-414E-8249-E68EFA02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799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3F2260-80E9-4616-AEEA-22FFA1C94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E30CA66-3BC1-46ED-8184-D60E022FF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9F828E4-671A-4E72-9526-15BEEB988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323BC04-3780-4419-9E50-5271F0E03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377E-9AD7-4BC9-8799-C05E4A4C6105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157B1B3-93EB-4FE0-8488-2A1577C48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9EBF14D-EE16-479C-97E2-CF5FE791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D9E7-EC8D-4E6E-899F-D9CC98B2E4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758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2A7C104B-431E-43F4-8850-DA308B4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09B9E00-3BB8-40D4-9951-8D4E2FB02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4789924-5009-47C7-B2F2-A3D36B2C73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1377E-9AD7-4BC9-8799-C05E4A4C6105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C27775-AAA6-4863-A888-C9F02E27F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C55A72D-3F26-403F-BF12-6AF25A830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DD9E7-EC8D-4E6E-899F-D9CC98B2E4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314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eg"/><Relationship Id="rId6" Type="http://schemas.microsoft.com/office/2007/relationships/hdphoto" Target="../media/hdphoto1.wdp"/><Relationship Id="rId7" Type="http://schemas.openxmlformats.org/officeDocument/2006/relationships/image" Target="../media/image9.JP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microsoft.com/office/2007/relationships/hdphoto" Target="../media/hdphoto1.wdp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25163EB-A9F1-4EA3-A4E7-02C0E64C5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8" b="14072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1B0A16-68D9-4FD0-83A6-29942C0F8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4" y="4788966"/>
            <a:ext cx="3313164" cy="952225"/>
          </a:xfrm>
        </p:spPr>
        <p:txBody>
          <a:bodyPr>
            <a:normAutofit/>
          </a:bodyPr>
          <a:lstStyle/>
          <a:p>
            <a:pPr algn="r"/>
            <a:r>
              <a:rPr lang="en-GB" sz="4800" b="1" dirty="0" err="1">
                <a:solidFill>
                  <a:srgbClr val="FFFFFF"/>
                </a:solidFill>
                <a:latin typeface="+mn-lt"/>
              </a:rPr>
              <a:t>Grocom</a:t>
            </a:r>
            <a:endParaRPr lang="en-GB" sz="48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B46DCDD1-ECAF-4BA7-BA3F-3D39FB854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7582" y="4976166"/>
            <a:ext cx="6937112" cy="577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 smtClean="0"/>
              <a:t>The Future of Micro Farm Produce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02B3AFDE-3769-497C-A9B4-B685E48899ED}"/>
              </a:ext>
            </a:extLst>
          </p:cNvPr>
          <p:cNvCxnSpPr/>
          <p:nvPr/>
        </p:nvCxnSpPr>
        <p:spPr>
          <a:xfrm>
            <a:off x="4286614" y="4368153"/>
            <a:ext cx="0" cy="1793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081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0989" y="794084"/>
            <a:ext cx="81935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 smtClean="0"/>
              <a:t>Hult</a:t>
            </a:r>
            <a:r>
              <a:rPr lang="en-GB" sz="2800" dirty="0" smtClean="0"/>
              <a:t> Prize Team No. 20</a:t>
            </a:r>
          </a:p>
          <a:p>
            <a:endParaRPr lang="en-GB" sz="2800" dirty="0"/>
          </a:p>
          <a:p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4000318-6207-4FE9-9A08-AA6DE3341E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275" b="224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9137" y="1588168"/>
            <a:ext cx="4006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Alessandra</a:t>
            </a:r>
          </a:p>
          <a:p>
            <a:r>
              <a:rPr lang="en-GB" dirty="0" smtClean="0"/>
              <a:t>Alexander</a:t>
            </a:r>
          </a:p>
          <a:p>
            <a:r>
              <a:rPr lang="en-GB" dirty="0" smtClean="0"/>
              <a:t>Rohan</a:t>
            </a:r>
          </a:p>
          <a:p>
            <a:r>
              <a:rPr lang="en-GB" dirty="0" smtClean="0"/>
              <a:t>Ty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000461" y="3593054"/>
            <a:ext cx="836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Quote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09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B5DEBF9-BBDA-4827-9BE9-D71CBC643D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4" b="23437"/>
          <a:stretch/>
        </p:blipFill>
        <p:spPr>
          <a:xfrm>
            <a:off x="0" y="10"/>
            <a:ext cx="12313085" cy="685799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="" xmlns:a16="http://schemas.microsoft.com/office/drawing/2014/main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85CBF1-ACBF-47F0-8D8D-702377F1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92" y="3337139"/>
            <a:ext cx="4204137" cy="2426914"/>
          </a:xfrm>
        </p:spPr>
        <p:txBody>
          <a:bodyPr>
            <a:normAutofit/>
          </a:bodyPr>
          <a:lstStyle/>
          <a:p>
            <a:pPr algn="ctr"/>
            <a:r>
              <a:rPr lang="en-GB" sz="3600" dirty="0" smtClean="0">
                <a:latin typeface="+mn-lt"/>
              </a:rPr>
              <a:t>Sustainable Solar </a:t>
            </a:r>
            <a:r>
              <a:rPr lang="en-GB" sz="3600" dirty="0">
                <a:latin typeface="+mn-lt"/>
              </a:rPr>
              <a:t>Powered Water </a:t>
            </a:r>
            <a:r>
              <a:rPr lang="en-GB" sz="3600" dirty="0" smtClean="0">
                <a:latin typeface="+mn-lt"/>
              </a:rPr>
              <a:t>Management</a:t>
            </a:r>
            <a:br>
              <a:rPr lang="en-GB" sz="3600" dirty="0" smtClean="0">
                <a:latin typeface="+mn-lt"/>
              </a:rPr>
            </a:br>
            <a:r>
              <a:rPr lang="en-GB" sz="3600" dirty="0" smtClean="0">
                <a:latin typeface="+mn-lt"/>
              </a:rPr>
              <a:t> </a:t>
            </a:r>
            <a:r>
              <a:rPr lang="en-GB" sz="3600" dirty="0">
                <a:latin typeface="+mn-lt"/>
              </a:rPr>
              <a:t>(SPWM)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D71B0A16-68D9-4FD0-83A6-29942C0F8AD0}"/>
              </a:ext>
            </a:extLst>
          </p:cNvPr>
          <p:cNvSpPr txBox="1">
            <a:spLocks/>
          </p:cNvSpPr>
          <p:nvPr/>
        </p:nvSpPr>
        <p:spPr>
          <a:xfrm>
            <a:off x="630469" y="2384914"/>
            <a:ext cx="3313164" cy="952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4800" b="1" dirty="0" err="1" smtClean="0">
                <a:latin typeface="+mn-lt"/>
              </a:rPr>
              <a:t>Grocom</a:t>
            </a:r>
            <a:endParaRPr lang="en-GB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181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4000318-6207-4FE9-9A08-AA6DE3341E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75" b="22476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0F192FAD-B158-48AC-9E3F-7525C4839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152" y="839244"/>
            <a:ext cx="4814516" cy="5095425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GB" sz="5800" dirty="0" smtClean="0">
                <a:latin typeface="+mj-lt"/>
              </a:rPr>
              <a:t>Potential of SPWMS in Sub-Saharan Africa:</a:t>
            </a:r>
            <a:endParaRPr lang="en-GB" sz="5800" dirty="0">
              <a:latin typeface="+mj-lt"/>
            </a:endParaRPr>
          </a:p>
          <a:p>
            <a:r>
              <a:rPr lang="en-GB" sz="3500" dirty="0"/>
              <a:t>Increase farmer yields by 70-300%</a:t>
            </a:r>
          </a:p>
          <a:p>
            <a:r>
              <a:rPr lang="en-GB" sz="3500" dirty="0"/>
              <a:t>Impact 185 million lives</a:t>
            </a:r>
          </a:p>
          <a:p>
            <a:r>
              <a:rPr lang="en-GB" sz="3500" dirty="0"/>
              <a:t>Generating USD 22 billion per year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92625" y="5934670"/>
            <a:ext cx="6356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Source: “Water for wealth and food security”, AG Water Solutions (funded by the Bill and Melinda Gates Foundation)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6" r="9456"/>
          <a:stretch/>
        </p:blipFill>
        <p:spPr>
          <a:xfrm>
            <a:off x="6448906" y="0"/>
            <a:ext cx="574307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1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="" xmlns:a16="http://schemas.microsoft.com/office/drawing/2014/main" id="{679F9673-E8CB-4B6C-A437-26BA16CE64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E75875-663B-467C-8178-E91F5969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The </a:t>
            </a:r>
            <a:r>
              <a:rPr lang="en-GB" sz="4000" dirty="0" smtClean="0">
                <a:solidFill>
                  <a:srgbClr val="FFFFFF"/>
                </a:solidFill>
              </a:rPr>
              <a:t>Central Issue To Scalability </a:t>
            </a:r>
            <a:endParaRPr lang="en-GB" sz="4000" dirty="0">
              <a:solidFill>
                <a:srgbClr val="FFFFFF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000" dirty="0" smtClean="0">
                <a:solidFill>
                  <a:srgbClr val="FFFFFF"/>
                </a:solidFill>
              </a:rPr>
              <a:t>Upfront </a:t>
            </a:r>
            <a:r>
              <a:rPr lang="en-US" sz="2000" dirty="0">
                <a:solidFill>
                  <a:srgbClr val="FFFFFF"/>
                </a:solidFill>
              </a:rPr>
              <a:t>investment </a:t>
            </a:r>
            <a:r>
              <a:rPr lang="en-US" sz="2000" dirty="0" smtClean="0">
                <a:solidFill>
                  <a:srgbClr val="FFFFFF"/>
                </a:solidFill>
              </a:rPr>
              <a:t>costs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sz="2000" dirty="0">
                <a:solidFill>
                  <a:srgbClr val="FFFFFF"/>
                </a:solidFill>
              </a:rPr>
              <a:t>2.  </a:t>
            </a:r>
            <a:r>
              <a:rPr lang="en-US" sz="2000" dirty="0" smtClean="0">
                <a:solidFill>
                  <a:srgbClr val="FFFFFF"/>
                </a:solidFill>
              </a:rPr>
              <a:t>   Difficulty </a:t>
            </a:r>
            <a:r>
              <a:rPr lang="en-US" sz="2000" dirty="0">
                <a:solidFill>
                  <a:srgbClr val="FFFFFF"/>
                </a:solidFill>
              </a:rPr>
              <a:t>accessing information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000" dirty="0">
                <a:solidFill>
                  <a:srgbClr val="FFFFFF"/>
                </a:solidFill>
              </a:rPr>
              <a:t>3. </a:t>
            </a:r>
            <a:r>
              <a:rPr lang="en-US" sz="2000" dirty="0" smtClean="0">
                <a:solidFill>
                  <a:srgbClr val="FFFFFF"/>
                </a:solidFill>
              </a:rPr>
              <a:t>    Difficulty </a:t>
            </a:r>
            <a:r>
              <a:rPr lang="en-US" sz="2000" dirty="0">
                <a:solidFill>
                  <a:srgbClr val="FFFFFF"/>
                </a:solidFill>
              </a:rPr>
              <a:t>accessing inputs, such as seeds</a:t>
            </a:r>
          </a:p>
        </p:txBody>
      </p:sp>
    </p:spTree>
    <p:extLst>
      <p:ext uri="{BB962C8B-B14F-4D97-AF65-F5344CB8AC3E}">
        <p14:creationId xmlns:p14="http://schemas.microsoft.com/office/powerpoint/2010/main" val="246686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4000318-6207-4FE9-9A08-AA6DE3341E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75" b="224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540DA8-C188-4A0A-A09E-BAD772A7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991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/>
              <a:t>The </a:t>
            </a:r>
            <a:r>
              <a:rPr lang="en-GB" b="1" dirty="0" err="1"/>
              <a:t>Grocom</a:t>
            </a:r>
            <a:r>
              <a:rPr lang="en-GB" b="1" dirty="0"/>
              <a:t> 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61026CD1-600F-43B8-8A2A-08FE191C66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2776891"/>
              </p:ext>
            </p:extLst>
          </p:nvPr>
        </p:nvGraphicFramePr>
        <p:xfrm>
          <a:off x="838200" y="143540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8672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4000318-6207-4FE9-9A08-AA6DE3341E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75" b="224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61026CD1-600F-43B8-8A2A-08FE191C66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215889"/>
              </p:ext>
            </p:extLst>
          </p:nvPr>
        </p:nvGraphicFramePr>
        <p:xfrm>
          <a:off x="838200" y="133639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>
            <a:extLst>
              <a:ext uri="{FF2B5EF4-FFF2-40B4-BE49-F238E27FC236}">
                <a16:creationId xmlns="" xmlns:a16="http://schemas.microsoft.com/office/drawing/2014/main" id="{12540DA8-C188-4A0A-A09E-BAD772A7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991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</a:t>
            </a:r>
            <a:r>
              <a:rPr lang="en-GB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Grocom</a:t>
            </a:r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Process</a:t>
            </a:r>
          </a:p>
        </p:txBody>
      </p:sp>
    </p:spTree>
    <p:extLst>
      <p:ext uri="{BB962C8B-B14F-4D97-AF65-F5344CB8AC3E}">
        <p14:creationId xmlns:p14="http://schemas.microsoft.com/office/powerpoint/2010/main" val="191390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1B705E56-F8E0-4CBB-B432-BA3EBDFA5BFF}"/>
              </a:ext>
            </a:extLst>
          </p:cNvPr>
          <p:cNvSpPr/>
          <p:nvPr/>
        </p:nvSpPr>
        <p:spPr>
          <a:xfrm>
            <a:off x="2766861" y="418768"/>
            <a:ext cx="66582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b="1" dirty="0" smtClean="0">
                <a:solidFill>
                  <a:srgbClr val="002060"/>
                </a:solidFill>
              </a:rPr>
              <a:t>The </a:t>
            </a:r>
            <a:r>
              <a:rPr lang="en-GB" sz="4800" b="1" dirty="0">
                <a:solidFill>
                  <a:srgbClr val="002060"/>
                </a:solidFill>
              </a:rPr>
              <a:t>N</a:t>
            </a:r>
            <a:r>
              <a:rPr lang="en-GB" sz="4800" b="1" dirty="0" smtClean="0">
                <a:solidFill>
                  <a:srgbClr val="002060"/>
                </a:solidFill>
              </a:rPr>
              <a:t>ew Standard of CSR</a:t>
            </a:r>
            <a:endParaRPr lang="en-GB" sz="4800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932" y="1941075"/>
            <a:ext cx="1748901" cy="17422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187" y="1953141"/>
            <a:ext cx="1679701" cy="17422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A4000318-6207-4FE9-9A08-AA6DE3341E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275" b="224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20"/>
          <a:stretch/>
        </p:blipFill>
        <p:spPr>
          <a:xfrm>
            <a:off x="7922817" y="1953141"/>
            <a:ext cx="1498553" cy="17543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9D49F571-E651-4559-8CA7-8A27498892A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60" t="3767" r="4789" b="4016"/>
          <a:stretch/>
        </p:blipFill>
        <p:spPr>
          <a:xfrm>
            <a:off x="4220308" y="4575909"/>
            <a:ext cx="1617784" cy="161778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1" name="Subtitle 2">
            <a:extLst>
              <a:ext uri="{FF2B5EF4-FFF2-40B4-BE49-F238E27FC236}">
                <a16:creationId xmlns="" xmlns:a16="http://schemas.microsoft.com/office/drawing/2014/main" id="{3865538D-0885-4DB9-9C9E-7BEFB30C0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2432" y="4404468"/>
            <a:ext cx="2014181" cy="1965015"/>
          </a:xfrm>
          <a:ln>
            <a:noFill/>
          </a:ln>
        </p:spPr>
        <p:txBody>
          <a:bodyPr anchor="ctr">
            <a:normAutofit/>
          </a:bodyPr>
          <a:lstStyle/>
          <a:p>
            <a:pPr algn="l"/>
            <a:r>
              <a:rPr lang="en-GB" sz="2000" dirty="0">
                <a:solidFill>
                  <a:srgbClr val="00B0F0"/>
                </a:solidFill>
              </a:rPr>
              <a:t>Carbon Neutral</a:t>
            </a:r>
          </a:p>
          <a:p>
            <a:pPr algn="l"/>
            <a:r>
              <a:rPr lang="en-GB" sz="2000" dirty="0">
                <a:solidFill>
                  <a:srgbClr val="00B0F0"/>
                </a:solidFill>
              </a:rPr>
              <a:t>Certified Organic</a:t>
            </a:r>
          </a:p>
          <a:p>
            <a:pPr algn="l"/>
            <a:r>
              <a:rPr lang="en-GB" sz="2000" dirty="0">
                <a:solidFill>
                  <a:srgbClr val="00B0F0"/>
                </a:solidFill>
              </a:rPr>
              <a:t>Fair Trade</a:t>
            </a:r>
          </a:p>
          <a:p>
            <a:pPr algn="l"/>
            <a:r>
              <a:rPr lang="en-GB" sz="2000" dirty="0">
                <a:solidFill>
                  <a:srgbClr val="00B050"/>
                </a:solidFill>
              </a:rPr>
              <a:t>Saving Lives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F0A67274-7F23-40C7-901E-AE0CCDF6371E}"/>
              </a:ext>
            </a:extLst>
          </p:cNvPr>
          <p:cNvCxnSpPr>
            <a:cxnSpLocks/>
          </p:cNvCxnSpPr>
          <p:nvPr/>
        </p:nvCxnSpPr>
        <p:spPr>
          <a:xfrm>
            <a:off x="6153321" y="4490049"/>
            <a:ext cx="0" cy="1793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34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028EB32-7B53-42E6-9D5F-7B40B978A591}"/>
              </a:ext>
            </a:extLst>
          </p:cNvPr>
          <p:cNvSpPr/>
          <p:nvPr/>
        </p:nvSpPr>
        <p:spPr>
          <a:xfrm>
            <a:off x="6072000" y="0"/>
            <a:ext cx="6120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131437D-8F00-4F7A-8169-5FE107D33AAD}"/>
              </a:ext>
            </a:extLst>
          </p:cNvPr>
          <p:cNvSpPr txBox="1"/>
          <p:nvPr/>
        </p:nvSpPr>
        <p:spPr>
          <a:xfrm>
            <a:off x="2931050" y="552956"/>
            <a:ext cx="5737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spc="-150" dirty="0">
                <a:solidFill>
                  <a:srgbClr val="002060"/>
                </a:solidFill>
                <a:latin typeface="Bradley Hand ITC" panose="03070402050302030203" pitchFamily="66" charset="0"/>
              </a:rPr>
              <a:t>Fruit with a </a:t>
            </a:r>
            <a:r>
              <a:rPr lang="en-GB" sz="4800" b="1" spc="-150" dirty="0" smtClean="0">
                <a:solidFill>
                  <a:srgbClr val="002060"/>
                </a:solidFill>
                <a:latin typeface="Bradley Hand ITC" panose="03070402050302030203" pitchFamily="66" charset="0"/>
              </a:rPr>
              <a:t> </a:t>
            </a:r>
            <a:r>
              <a:rPr lang="en-GB" sz="4800" b="1" spc="-150" dirty="0" smtClean="0">
                <a:solidFill>
                  <a:schemeClr val="bg1"/>
                </a:solidFill>
                <a:latin typeface="Bradley Hand ITC" panose="03070402050302030203" pitchFamily="66" charset="0"/>
              </a:rPr>
              <a:t>story</a:t>
            </a:r>
            <a:r>
              <a:rPr lang="en-GB" sz="4800" b="1" spc="-150" dirty="0">
                <a:solidFill>
                  <a:schemeClr val="bg1"/>
                </a:solidFill>
                <a:latin typeface="Bradley Hand ITC" panose="03070402050302030203" pitchFamily="66" charset="0"/>
              </a:rPr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F87543A-A77B-4F38-A155-39FE749CB2D5}"/>
              </a:ext>
            </a:extLst>
          </p:cNvPr>
          <p:cNvSpPr txBox="1"/>
          <p:nvPr/>
        </p:nvSpPr>
        <p:spPr>
          <a:xfrm>
            <a:off x="375780" y="1383953"/>
            <a:ext cx="542377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dirty="0">
                <a:cs typeface="MV Boli" panose="02000500030200090000" pitchFamily="2" charset="0"/>
              </a:rPr>
              <a:t>Thank you for buying my family’s fruit! We grew this fruit using the </a:t>
            </a:r>
            <a:r>
              <a:rPr lang="en-GB" sz="2400" dirty="0" smtClean="0">
                <a:cs typeface="MV Boli" panose="02000500030200090000" pitchFamily="2" charset="0"/>
              </a:rPr>
              <a:t>sun to </a:t>
            </a:r>
            <a:r>
              <a:rPr lang="en-GB" sz="2400" dirty="0">
                <a:cs typeface="MV Boli" panose="02000500030200090000" pitchFamily="2" charset="0"/>
              </a:rPr>
              <a:t>power the leaves and to </a:t>
            </a:r>
            <a:r>
              <a:rPr lang="en-GB" sz="2400" dirty="0" smtClean="0">
                <a:cs typeface="MV Boli" panose="02000500030200090000" pitchFamily="2" charset="0"/>
              </a:rPr>
              <a:t>run </a:t>
            </a:r>
            <a:r>
              <a:rPr lang="en-GB" sz="2400" dirty="0">
                <a:cs typeface="MV Boli" panose="02000500030200090000" pitchFamily="2" charset="0"/>
              </a:rPr>
              <a:t>our </a:t>
            </a:r>
            <a:r>
              <a:rPr lang="en-GB" sz="2400" dirty="0" smtClean="0">
                <a:cs typeface="MV Boli" panose="02000500030200090000" pitchFamily="2" charset="0"/>
              </a:rPr>
              <a:t>water pump</a:t>
            </a:r>
            <a:r>
              <a:rPr lang="en-GB" sz="2400" dirty="0">
                <a:cs typeface="MV Boli" panose="02000500030200090000" pitchFamily="2" charset="0"/>
              </a:rPr>
              <a:t>. We hope you enjoy it as much as we have! </a:t>
            </a:r>
          </a:p>
          <a:p>
            <a:pPr>
              <a:lnSpc>
                <a:spcPct val="200000"/>
              </a:lnSpc>
            </a:pPr>
            <a:r>
              <a:rPr lang="en-GB" sz="2400" dirty="0">
                <a:cs typeface="MV Boli" panose="02000500030200090000" pitchFamily="2" charset="0"/>
              </a:rPr>
              <a:t>Please follow my micro farm on Instagram</a:t>
            </a:r>
            <a:r>
              <a:rPr lang="en-GB" sz="2400" dirty="0" smtClean="0">
                <a:cs typeface="MV Boli" panose="02000500030200090000" pitchFamily="2" charset="0"/>
              </a:rPr>
              <a:t>!</a:t>
            </a:r>
          </a:p>
          <a:p>
            <a:pPr>
              <a:lnSpc>
                <a:spcPct val="200000"/>
              </a:lnSpc>
            </a:pPr>
            <a:r>
              <a:rPr lang="en-GB" sz="2400" dirty="0">
                <a:cs typeface="MV Boli" panose="02000500030200090000" pitchFamily="2" charset="0"/>
              </a:rPr>
              <a:t>#</a:t>
            </a:r>
            <a:r>
              <a:rPr lang="en-GB" sz="2400" dirty="0" err="1" smtClean="0">
                <a:cs typeface="MV Boli" panose="02000500030200090000" pitchFamily="2" charset="0"/>
              </a:rPr>
              <a:t>TiwongesFarm</a:t>
            </a:r>
            <a:r>
              <a:rPr lang="en-GB" sz="2400" dirty="0" smtClean="0">
                <a:cs typeface="MV Boli" panose="02000500030200090000" pitchFamily="2" charset="0"/>
              </a:rPr>
              <a:t> </a:t>
            </a:r>
            <a:r>
              <a:rPr lang="en-GB" sz="2400" dirty="0">
                <a:cs typeface="MV Boli" panose="02000500030200090000" pitchFamily="2" charset="0"/>
              </a:rPr>
              <a:t># </a:t>
            </a:r>
            <a:r>
              <a:rPr lang="en-GB" sz="2400" dirty="0" err="1">
                <a:cs typeface="MV Boli" panose="02000500030200090000" pitchFamily="2" charset="0"/>
              </a:rPr>
              <a:t>microFarmProduce</a:t>
            </a:r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B07AD8C-1805-44EB-BAE6-616760982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313" y="1920610"/>
            <a:ext cx="3301373" cy="440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5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4000318-6207-4FE9-9A08-AA6DE3341E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275" b="224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DBEEED89-7EEA-4B16-923E-41B8016B66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6" y="2179765"/>
            <a:ext cx="4298184" cy="31432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BED0E-65F4-43A5-B057-A2EF949F8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754" y="580619"/>
            <a:ext cx="4586207" cy="132556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00B0F0"/>
                </a:solidFill>
              </a:rPr>
              <a:t>Pilot</a:t>
            </a:r>
            <a:r>
              <a:rPr lang="en-GB" dirty="0"/>
              <a:t> – Cape Maclear, Lake Malawi, Malawi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7A95BF01-FDAC-47A7-9CA3-02899D4F3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574" y="529837"/>
            <a:ext cx="1571935" cy="1427126"/>
          </a:xfrm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04265768-647C-4277-B226-FE902922A192}"/>
              </a:ext>
            </a:extLst>
          </p:cNvPr>
          <p:cNvSpPr txBox="1">
            <a:spLocks/>
          </p:cNvSpPr>
          <p:nvPr/>
        </p:nvSpPr>
        <p:spPr>
          <a:xfrm>
            <a:off x="7599527" y="1130107"/>
            <a:ext cx="1841507" cy="776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i="1" dirty="0"/>
              <a:t>In partnership </a:t>
            </a:r>
          </a:p>
          <a:p>
            <a:r>
              <a:rPr lang="en-GB" sz="2400" i="1" dirty="0"/>
              <a:t>with: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1B9A08D7-7C32-4322-945F-8CB8DD93659B}"/>
              </a:ext>
            </a:extLst>
          </p:cNvPr>
          <p:cNvCxnSpPr>
            <a:cxnSpLocks/>
          </p:cNvCxnSpPr>
          <p:nvPr/>
        </p:nvCxnSpPr>
        <p:spPr>
          <a:xfrm flipH="1" flipV="1">
            <a:off x="2770496" y="3751386"/>
            <a:ext cx="1271503" cy="2040313"/>
          </a:xfrm>
          <a:prstGeom prst="straightConnector1">
            <a:avLst/>
          </a:prstGeom>
          <a:ln>
            <a:solidFill>
              <a:srgbClr val="FA32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6FD7612-B5FD-4E9A-8A48-83F100F8D7F7}"/>
              </a:ext>
            </a:extLst>
          </p:cNvPr>
          <p:cNvSpPr txBox="1"/>
          <p:nvPr/>
        </p:nvSpPr>
        <p:spPr>
          <a:xfrm>
            <a:off x="2917926" y="3429000"/>
            <a:ext cx="1823970" cy="95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22F5994-1BFA-44D9-A5EF-204915E03359}"/>
              </a:ext>
            </a:extLst>
          </p:cNvPr>
          <p:cNvSpPr txBox="1"/>
          <p:nvPr/>
        </p:nvSpPr>
        <p:spPr>
          <a:xfrm>
            <a:off x="4072112" y="5508241"/>
            <a:ext cx="1339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Cape Maclear, Malawi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5006254-741F-45AE-B694-005544191444}"/>
              </a:ext>
            </a:extLst>
          </p:cNvPr>
          <p:cNvSpPr txBox="1"/>
          <p:nvPr/>
        </p:nvSpPr>
        <p:spPr>
          <a:xfrm>
            <a:off x="6767017" y="2974745"/>
            <a:ext cx="51562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/>
              <a:t>Currently </a:t>
            </a:r>
            <a:r>
              <a:rPr lang="en-GB" sz="2400" dirty="0"/>
              <a:t>farmers reliant on growing maize for 3 months to produce enough food for a year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3 hectare site approved for pilot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400 hectare site already offered if successful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6FD7612-B5FD-4E9A-8A48-83F100F8D7F7}"/>
              </a:ext>
            </a:extLst>
          </p:cNvPr>
          <p:cNvSpPr txBox="1"/>
          <p:nvPr/>
        </p:nvSpPr>
        <p:spPr>
          <a:xfrm>
            <a:off x="2917925" y="3515511"/>
            <a:ext cx="1823970" cy="95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867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635</TotalTime>
  <Words>317</Words>
  <Application>Microsoft Macintosh PowerPoint</Application>
  <PresentationFormat>Widescreen</PresentationFormat>
  <Paragraphs>62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Bradley Hand ITC</vt:lpstr>
      <vt:lpstr>Calibri</vt:lpstr>
      <vt:lpstr>Calibri Light</vt:lpstr>
      <vt:lpstr>Mangal</vt:lpstr>
      <vt:lpstr>MV Boli</vt:lpstr>
      <vt:lpstr>Arial</vt:lpstr>
      <vt:lpstr>Office Theme</vt:lpstr>
      <vt:lpstr>Grocom</vt:lpstr>
      <vt:lpstr>Sustainable Solar Powered Water Management  (SPWM)</vt:lpstr>
      <vt:lpstr>PowerPoint Presentation</vt:lpstr>
      <vt:lpstr>The Central Issue To Scalability </vt:lpstr>
      <vt:lpstr>The Grocom Process</vt:lpstr>
      <vt:lpstr>The Grocom Process</vt:lpstr>
      <vt:lpstr>PowerPoint Presentation</vt:lpstr>
      <vt:lpstr>PowerPoint Presentation</vt:lpstr>
      <vt:lpstr>Pilot – Cape Maclear, Lake Malawi, Malawi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Grocom</dc:title>
  <dc:creator>Alexander Jaye</dc:creator>
  <cp:lastModifiedBy>Tyron Yuen Ty Yiu</cp:lastModifiedBy>
  <cp:revision>51</cp:revision>
  <dcterms:created xsi:type="dcterms:W3CDTF">2017-11-28T09:23:53Z</dcterms:created>
  <dcterms:modified xsi:type="dcterms:W3CDTF">2017-11-30T13:11:22Z</dcterms:modified>
</cp:coreProperties>
</file>